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y="5143500" cx="9144000"/>
  <p:notesSz cx="6858000" cy="9144000"/>
  <p:embeddedFontLst>
    <p:embeddedFont>
      <p:font typeface="Raleway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D00508-6D9B-4D0D-8395-202D92A300F6}">
  <a:tblStyle styleId="{29D00508-6D9B-4D0D-8395-202D92A300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Lato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aleway-regular.fntdata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font" Target="fonts/Raleway-italic.fntdata"/><Relationship Id="rId10" Type="http://schemas.openxmlformats.org/officeDocument/2006/relationships/slide" Target="slides/slide2.xml"/><Relationship Id="rId54" Type="http://schemas.openxmlformats.org/officeDocument/2006/relationships/font" Target="fonts/Raleway-bold.fntdata"/><Relationship Id="rId13" Type="http://schemas.openxmlformats.org/officeDocument/2006/relationships/slide" Target="slides/slide5.xml"/><Relationship Id="rId57" Type="http://schemas.openxmlformats.org/officeDocument/2006/relationships/font" Target="fonts/Lato-regular.fntdata"/><Relationship Id="rId12" Type="http://schemas.openxmlformats.org/officeDocument/2006/relationships/slide" Target="slides/slide4.xml"/><Relationship Id="rId56" Type="http://schemas.openxmlformats.org/officeDocument/2006/relationships/font" Target="fonts/Raleway-boldItalic.fntdata"/><Relationship Id="rId15" Type="http://schemas.openxmlformats.org/officeDocument/2006/relationships/slide" Target="slides/slide7.xml"/><Relationship Id="rId59" Type="http://schemas.openxmlformats.org/officeDocument/2006/relationships/font" Target="fonts/Lato-italic.fntdata"/><Relationship Id="rId14" Type="http://schemas.openxmlformats.org/officeDocument/2006/relationships/slide" Target="slides/slide6.xml"/><Relationship Id="rId58" Type="http://schemas.openxmlformats.org/officeDocument/2006/relationships/font" Target="fonts/Lato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209845b2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8209845b25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209845b25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8209845b25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209845b25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209845b25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209845b25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209845b2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209845b25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8209845b25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209845b25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8209845b25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209845b2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209845b2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8209845b25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8209845b25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209845b25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8209845b25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209845b2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209845b2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209845b2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209845b2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209845b25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209845b25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209845b25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8209845b25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209845b25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209845b25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209845b25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8209845b25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209845b25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8209845b25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209845b25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8209845b25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209845b25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8209845b25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8209845b25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8209845b25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209845b25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8209845b25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209845b25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8209845b25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8209845b25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8209845b25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209845b25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209845b25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209845b25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8209845b25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209845b25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8209845b25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209845b25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8209845b25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209845b25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8209845b25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8209845b25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8209845b25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209845b25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8209845b25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209845b25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8209845b25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8209845b25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8209845b25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209845b25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8209845b25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8209845b25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8209845b25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209845b25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209845b25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209845b25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8209845b25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209845b25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209845b25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8209845b25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8209845b25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209845b25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8209845b25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209845b25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8209845b25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209845b25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209845b25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209845b25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209845b25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209845b25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209845b25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209845b25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209845b2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209845b25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8209845b25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360" y="2079000"/>
            <a:ext cx="76884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729360" y="2079000"/>
            <a:ext cx="76884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729360" y="2079000"/>
            <a:ext cx="37518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669200" y="2079000"/>
            <a:ext cx="37518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729360" y="1318680"/>
            <a:ext cx="76884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729360" y="207900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4669200" y="2079000"/>
            <a:ext cx="37518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>
            <a:off x="729360" y="326016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729360" y="2079000"/>
            <a:ext cx="3751800" cy="2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669200" y="207900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3" type="body"/>
          </p:nvPr>
        </p:nvSpPr>
        <p:spPr>
          <a:xfrm>
            <a:off x="4669200" y="326016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729360" y="207900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669200" y="207900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3" type="body"/>
          </p:nvPr>
        </p:nvSpPr>
        <p:spPr>
          <a:xfrm>
            <a:off x="729360" y="3260160"/>
            <a:ext cx="76884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729360" y="2079000"/>
            <a:ext cx="76884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729360" y="3260160"/>
            <a:ext cx="76884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729360" y="207900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2" type="body"/>
          </p:nvPr>
        </p:nvSpPr>
        <p:spPr>
          <a:xfrm>
            <a:off x="4669200" y="207900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3" type="body"/>
          </p:nvPr>
        </p:nvSpPr>
        <p:spPr>
          <a:xfrm>
            <a:off x="729360" y="326016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4" type="body"/>
          </p:nvPr>
        </p:nvSpPr>
        <p:spPr>
          <a:xfrm>
            <a:off x="4669200" y="3260160"/>
            <a:ext cx="3751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729360" y="1318680"/>
            <a:ext cx="7688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729360" y="2079000"/>
            <a:ext cx="24753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2" type="body"/>
          </p:nvPr>
        </p:nvSpPr>
        <p:spPr>
          <a:xfrm>
            <a:off x="3328920" y="2079000"/>
            <a:ext cx="24753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body"/>
          </p:nvPr>
        </p:nvSpPr>
        <p:spPr>
          <a:xfrm>
            <a:off x="5928480" y="2079000"/>
            <a:ext cx="24753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idx="4" type="body"/>
          </p:nvPr>
        </p:nvSpPr>
        <p:spPr>
          <a:xfrm>
            <a:off x="729360" y="3260160"/>
            <a:ext cx="24753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5" type="body"/>
          </p:nvPr>
        </p:nvSpPr>
        <p:spPr>
          <a:xfrm>
            <a:off x="3328920" y="3260160"/>
            <a:ext cx="24753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6" type="body"/>
          </p:nvPr>
        </p:nvSpPr>
        <p:spPr>
          <a:xfrm>
            <a:off x="5928480" y="3260160"/>
            <a:ext cx="24753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sz="1000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5" name="Google Shape;125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2" name="Google Shape;132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9" name="Google Shape;13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7" name="Google Shape;147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6" name="Google Shape;156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3" name="Google Shape;163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3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70" name="Google Shape;170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7" name="Google Shape;177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1" name="Google Shape;181;p3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Google Shape;185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8" name="Google Shape;188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3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3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3700" cy="48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530280" y="1205340"/>
            <a:ext cx="1342500" cy="17580"/>
            <a:chOff x="530280" y="1205340"/>
            <a:chExt cx="1342500" cy="17580"/>
          </a:xfrm>
        </p:grpSpPr>
        <p:sp>
          <p:nvSpPr>
            <p:cNvPr id="53" name="Google Shape;53;p13"/>
            <p:cNvSpPr/>
            <p:nvPr/>
          </p:nvSpPr>
          <p:spPr>
            <a:xfrm rot="-5400000">
              <a:off x="1380480" y="730440"/>
              <a:ext cx="17400" cy="96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rot="-5400000">
              <a:off x="1009380" y="726420"/>
              <a:ext cx="17400" cy="97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13"/>
          <p:cNvSpPr txBox="1"/>
          <p:nvPr>
            <p:ph type="title"/>
          </p:nvPr>
        </p:nvSpPr>
        <p:spPr>
          <a:xfrm>
            <a:off x="729360" y="1322280"/>
            <a:ext cx="76878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1000"/>
              <a:buFont typeface="Lato"/>
              <a:buNone/>
              <a:defRPr b="0" i="0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1" name="Google Shape;121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9.png"/><Relationship Id="rId7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hyperlink" Target="https://habr.com/ru/post/324736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hyperlink" Target="https://scikit-learn.org/stable/auto_examples/model_selection/plot_roc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729360" y="1322280"/>
            <a:ext cx="76878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400"/>
              <a:buFont typeface="Lato"/>
              <a:buNone/>
            </a:pPr>
            <a:r>
              <a:rPr b="1" lang="ru" sz="3400" strike="noStrike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Машинное обучение</a:t>
            </a:r>
            <a:endParaRPr b="0" sz="3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8"/>
          <p:cNvSpPr txBox="1"/>
          <p:nvPr>
            <p:ph idx="12" type="sldNum"/>
          </p:nvPr>
        </p:nvSpPr>
        <p:spPr>
          <a:xfrm>
            <a:off x="8536320" y="474984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ato"/>
              <a:buNone/>
            </a:pPr>
            <a:fld id="{00000000-1234-1234-1234-123412341234}" type="slidenum">
              <a:rPr b="0" i="0" lang="ru" sz="10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38"/>
          <p:cNvSpPr txBox="1"/>
          <p:nvPr/>
        </p:nvSpPr>
        <p:spPr>
          <a:xfrm>
            <a:off x="727952" y="2724075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Lato"/>
                <a:ea typeface="Lato"/>
                <a:cs typeface="Lato"/>
                <a:sym typeface="Lato"/>
              </a:rPr>
              <a:t>Лекция 2. Линейные модели. Деревья решений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(21.09.2022)</a:t>
            </a:r>
            <a:endParaRPr sz="20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5" name="Google Shape;275;p47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Множественная линейная регрессия дает нам плоскость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25" y="1422525"/>
            <a:ext cx="5585749" cy="28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7"/>
          <p:cNvSpPr/>
          <p:nvPr/>
        </p:nvSpPr>
        <p:spPr>
          <a:xfrm>
            <a:off x="1837525" y="2398750"/>
            <a:ext cx="330600" cy="41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7"/>
          <p:cNvSpPr/>
          <p:nvPr/>
        </p:nvSpPr>
        <p:spPr>
          <a:xfrm>
            <a:off x="2581925" y="4127275"/>
            <a:ext cx="330600" cy="41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4" name="Google Shape;284;p48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Производные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850" y="1583325"/>
            <a:ext cx="2985800" cy="28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1" name="Google Shape;291;p49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Производные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7" name="Google Shape;297;p50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Производные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3" name="Google Shape;303;p51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Производные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9" name="Google Shape;309;p52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Как оценивать коэффициенты модели?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5" name="Google Shape;315;p53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Как оценивать коэффициенты модели?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1" name="Google Shape;321;p54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Градиентный спуск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2" name="Google Shape;3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50" y="1674675"/>
            <a:ext cx="3460000" cy="26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950" y="1674675"/>
            <a:ext cx="3460000" cy="26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9" name="Google Shape;329;p55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Формулы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0" name="Google Shape;330;p55"/>
          <p:cNvSpPr txBox="1"/>
          <p:nvPr/>
        </p:nvSpPr>
        <p:spPr>
          <a:xfrm>
            <a:off x="6112225" y="1122525"/>
            <a:ext cx="26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y = w_0 + w_1 x + \epsilon" id="331" name="Google Shape;331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50" y="1609575"/>
            <a:ext cx="2110300" cy="261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y = Xw" id="332" name="Google Shape;332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638" y="2047650"/>
            <a:ext cx="1285766" cy="4002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oss = (y - Xw)^T(y - Xw)" id="333" name="Google Shape;333;p5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813" y="3577298"/>
            <a:ext cx="3704676" cy="393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\frac{dLoss}{dw} = \nabla Loss = 2X^T(Xw - y)" id="334" name="Google Shape;334;p5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8350" y="1609575"/>
            <a:ext cx="3982600" cy="438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(X^TX)^{-1}X^Ty" id="335" name="Google Shape;335;p55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4575" y="3555063"/>
            <a:ext cx="2737980" cy="438075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1" name="Google Shape;341;p56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Градиентный спуск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Loss = (y - Xw)^T(y - Xw)" id="342" name="Google Shape;342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1532198"/>
            <a:ext cx="3704676" cy="3936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\frac{dLoss}{dw} = \nabla Loss = 2X^T(Xw - y)" id="343" name="Google Shape;343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350" y="1509963"/>
            <a:ext cx="3982600" cy="4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6"/>
          <p:cNvSpPr txBox="1"/>
          <p:nvPr/>
        </p:nvSpPr>
        <p:spPr>
          <a:xfrm>
            <a:off x="761150" y="2344950"/>
            <a:ext cx="2729400" cy="923400"/>
          </a:xfrm>
          <a:prstGeom prst="rect">
            <a:avLst/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w = np.random.randn(m + 1)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Пока grad(Loss) != 0: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Lato"/>
                <a:ea typeface="Lato"/>
                <a:cs typeface="Lato"/>
                <a:sym typeface="Lato"/>
              </a:rPr>
              <a:t>	w -= ղ * grad(Loss)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Общие сведения</a:t>
            </a:r>
            <a:endParaRPr sz="2600"/>
          </a:p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Отдых -&gt; логистическая регрессия</a:t>
            </a:r>
            <a:endParaRPr sz="2600"/>
          </a:p>
        </p:txBody>
      </p:sp>
      <p:sp>
        <p:nvSpPr>
          <p:cNvPr id="350" name="Google Shape;350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idx="1" type="body"/>
          </p:nvPr>
        </p:nvSpPr>
        <p:spPr>
          <a:xfrm>
            <a:off x="727650" y="1418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В зависимости от предикторов события могут происходить чаще или реже – логика, совпадающая с логикой связи количественной переменной отклика с набором предикторов.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Например, по мере роста температуры воздуха летом чаще будут встречаться люди в шортах: событие “встретился человек в шортах” положительно связано с температурой воздуха.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Событие “проведение исследования” явно связана с предиктором “объем полученного финансирования”, однако эта связь может быть совсем непростой.</a:t>
            </a:r>
            <a:endParaRPr sz="1400"/>
          </a:p>
        </p:txBody>
      </p:sp>
      <p:sp>
        <p:nvSpPr>
          <p:cNvPr id="356" name="Google Shape;356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7" name="Google Shape;357;p58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Связь событий и признаков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63" name="Google Shape;363;p59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А что если хотим классификацию?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59"/>
          <p:cNvSpPr txBox="1"/>
          <p:nvPr/>
        </p:nvSpPr>
        <p:spPr>
          <a:xfrm>
            <a:off x="729450" y="1394975"/>
            <a:ext cx="31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Допустим бинарная классификация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850" y="1701700"/>
            <a:ext cx="3428951" cy="276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9"/>
          <p:cNvSpPr txBox="1"/>
          <p:nvPr/>
        </p:nvSpPr>
        <p:spPr>
          <a:xfrm>
            <a:off x="658850" y="4626950"/>
            <a:ext cx="15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геометрия 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727650" y="53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/>
              <a:t>Отношение шансов</a:t>
            </a:r>
            <a:endParaRPr b="0" sz="2000"/>
          </a:p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727650" y="12533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Шансы (odds) часто представляют в виде отношения шансов (odds ratio)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Если отношение шансов &gt; 1, то вероятность наступления события выше, чем вероятность того, что оно не произойдет.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Если отношение шансов &lt; 1, то наоборот.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Если можно оценить вероятность положительного события, то отношение шансов выглядит так: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Отношение шансов варьируется от 0 до +∞.</a:t>
            </a:r>
            <a:endParaRPr sz="1400"/>
          </a:p>
        </p:txBody>
      </p:sp>
      <p:sp>
        <p:nvSpPr>
          <p:cNvPr id="373" name="Google Shape;373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4" name="Google Shape;374;p60"/>
          <p:cNvPicPr preferRelativeResize="0"/>
          <p:nvPr/>
        </p:nvPicPr>
        <p:blipFill rotWithShape="1">
          <a:blip r:embed="rId3">
            <a:alphaModFix/>
          </a:blip>
          <a:srcRect b="0" l="8650" r="0" t="0"/>
          <a:stretch/>
        </p:blipFill>
        <p:spPr>
          <a:xfrm>
            <a:off x="776225" y="3590675"/>
            <a:ext cx="17924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727650" y="53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/>
              <a:t>Попробуем сами</a:t>
            </a:r>
            <a:endParaRPr b="0" sz="2000"/>
          </a:p>
        </p:txBody>
      </p:sp>
      <p:sp>
        <p:nvSpPr>
          <p:cNvPr id="380" name="Google Shape;380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>
            <p:ph idx="1" type="body"/>
          </p:nvPr>
        </p:nvSpPr>
        <p:spPr>
          <a:xfrm>
            <a:off x="6641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Отношение шансов можно преобразовать в логиты(logit):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6" name="Google Shape;386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7" name="Google Shape;387;p62"/>
          <p:cNvPicPr preferRelativeResize="0"/>
          <p:nvPr/>
        </p:nvPicPr>
        <p:blipFill rotWithShape="1">
          <a:blip r:embed="rId3">
            <a:alphaModFix/>
          </a:blip>
          <a:srcRect b="19244" l="0" r="0" t="30216"/>
          <a:stretch/>
        </p:blipFill>
        <p:spPr>
          <a:xfrm>
            <a:off x="3070225" y="1982475"/>
            <a:ext cx="287655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2"/>
          <p:cNvSpPr txBox="1"/>
          <p:nvPr/>
        </p:nvSpPr>
        <p:spPr>
          <a:xfrm>
            <a:off x="619900" y="2971800"/>
            <a:ext cx="777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Значения логитов – это трансформированные оценки вероятности события.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Логиты варьируют от −∞ до +∞.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Логиты симметричны относительно 0, т.е. 𝑙𝑛(1).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Для построения моделей в качестве зависимой переменной удобнее брать логиты.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62"/>
          <p:cNvSpPr txBox="1"/>
          <p:nvPr>
            <p:ph type="title"/>
          </p:nvPr>
        </p:nvSpPr>
        <p:spPr>
          <a:xfrm>
            <a:off x="727650" y="53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/>
              <a:t>Логиты</a:t>
            </a:r>
            <a:endParaRPr b="0"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title"/>
          </p:nvPr>
        </p:nvSpPr>
        <p:spPr>
          <a:xfrm>
            <a:off x="727650" y="53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/>
              <a:t>Считаем вероятность</a:t>
            </a:r>
            <a:endParaRPr b="0" sz="2000"/>
          </a:p>
        </p:txBody>
      </p:sp>
      <p:sp>
        <p:nvSpPr>
          <p:cNvPr id="395" name="Google Shape;395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Дискретные значения </a:t>
            </a:r>
            <a:r>
              <a:rPr b="0" i="1" lang="ru" sz="2000">
                <a:solidFill>
                  <a:srgbClr val="000000"/>
                </a:solidFill>
              </a:rPr>
              <a:t>vs</a:t>
            </a:r>
            <a:r>
              <a:rPr b="0" lang="ru" sz="2000">
                <a:solidFill>
                  <a:srgbClr val="000000"/>
                </a:solidFill>
              </a:rPr>
              <a:t> вероятности</a:t>
            </a:r>
            <a:endParaRPr b="0" sz="2000"/>
          </a:p>
        </p:txBody>
      </p:sp>
      <p:sp>
        <p:nvSpPr>
          <p:cNvPr id="401" name="Google Shape;401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02" name="Google Shape;4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50" y="1511975"/>
            <a:ext cx="8132749" cy="30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>
            <p:ph type="title"/>
          </p:nvPr>
        </p:nvSpPr>
        <p:spPr>
          <a:xfrm>
            <a:off x="727650" y="53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/>
              <a:t>Как такое учить? BCE Loss</a:t>
            </a:r>
            <a:endParaRPr b="0" sz="2000"/>
          </a:p>
        </p:txBody>
      </p:sp>
      <p:sp>
        <p:nvSpPr>
          <p:cNvPr id="408" name="Google Shape;408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4" name="Google Shape;414;p66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Качество классификации</a:t>
            </a:r>
            <a:endParaRPr b="0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3" name="Google Shape;213;p40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План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4" name="Google Shape;214;p40"/>
          <p:cNvSpPr txBox="1"/>
          <p:nvPr/>
        </p:nvSpPr>
        <p:spPr>
          <a:xfrm>
            <a:off x="640900" y="1483550"/>
            <a:ext cx="437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Линейная модель регрессии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Как линейные модели обучаются?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Линейная модель классификации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7"/>
          <p:cNvPicPr preferRelativeResize="0"/>
          <p:nvPr/>
        </p:nvPicPr>
        <p:blipFill rotWithShape="1">
          <a:blip r:embed="rId3">
            <a:alphaModFix/>
          </a:blip>
          <a:srcRect b="0" l="2981" r="5844" t="4543"/>
          <a:stretch/>
        </p:blipFill>
        <p:spPr>
          <a:xfrm>
            <a:off x="5095550" y="1367175"/>
            <a:ext cx="4048450" cy="317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7"/>
          <p:cNvSpPr txBox="1"/>
          <p:nvPr/>
        </p:nvSpPr>
        <p:spPr>
          <a:xfrm>
            <a:off x="6563725" y="4619200"/>
            <a:ext cx="23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рисуем свою ROC кривую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67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Качество классификации. ROC кривая</a:t>
            </a:r>
            <a:endParaRPr b="0"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8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Построение ROC кривой</a:t>
            </a:r>
            <a:endParaRPr b="0"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Деревья решений</a:t>
            </a:r>
            <a:endParaRPr sz="2600"/>
          </a:p>
        </p:txBody>
      </p:sp>
      <p:sp>
        <p:nvSpPr>
          <p:cNvPr id="432" name="Google Shape;432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75" y="1329007"/>
            <a:ext cx="9144000" cy="2345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Преимущества:</a:t>
            </a:r>
            <a:endParaRPr/>
          </a:p>
        </p:txBody>
      </p:sp>
      <p:sp>
        <p:nvSpPr>
          <p:cNvPr id="447" name="Google Shape;447;p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Можно моделировать не только линейные зависимости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Scale делать не нужно, и вообще подготовка данных минимальная(по сути нужно привести всё к чиселкам)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Модель можно хорошо визуализировать и объяснить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ru" sz="1400"/>
              <a:t>Могут быть полезными на этапе feature_selection</a:t>
            </a:r>
            <a:endParaRPr sz="1400"/>
          </a:p>
        </p:txBody>
      </p:sp>
      <p:pic>
        <p:nvPicPr>
          <p:cNvPr id="448" name="Google Shape;44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9032"/>
            <a:ext cx="9144000" cy="2345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</p:txBody>
      </p:sp>
      <p:sp>
        <p:nvSpPr>
          <p:cNvPr id="454" name="Google Shape;454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Переобучение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Не подходит для данных с большой размерностью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ru" sz="1400"/>
              <a:t>Беззащитны перед шумными данными</a:t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type="title"/>
          </p:nvPr>
        </p:nvSpPr>
        <p:spPr>
          <a:xfrm>
            <a:off x="727650" y="495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Алгоритм</a:t>
            </a:r>
            <a:endParaRPr/>
          </a:p>
        </p:txBody>
      </p:sp>
      <p:sp>
        <p:nvSpPr>
          <p:cNvPr id="460" name="Google Shape;460;p74"/>
          <p:cNvSpPr txBox="1"/>
          <p:nvPr>
            <p:ph idx="1" type="body"/>
          </p:nvPr>
        </p:nvSpPr>
        <p:spPr>
          <a:xfrm>
            <a:off x="727650" y="1310800"/>
            <a:ext cx="7688700" cy="3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s0 = вычисляем энтропию исходного множества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Если s0 == 0 значит: 	 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ru"/>
              <a:t>Все объекты исходного набора, принадлежат к одному классу  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ru"/>
              <a:t>Сохраняем этот класс в качестве листа дерева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Если s0 != 0 значит: 		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ru"/>
              <a:t>Перебираем все элементы исходного множества: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ru"/>
              <a:t>Для каждого элемента перебираем все его атрибуты: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ru"/>
              <a:t>На основе каждого атрибута генерируем предикат, который разбивает исходное  множество на два подмножества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ru"/>
              <a:t>Рассчитываем среднее значение энтропии  Вычисляем ∆S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ru"/>
              <a:t>Нас интересует предикат, с наибольшим значением ∆S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ru"/>
              <a:t>Найденный предикат является частью дерева принятия решений, сохраняем его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Разбиваем исходное множество на подмножества, согласно предикату 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AutoNum type="arabicPeriod"/>
            </a:pPr>
            <a:r>
              <a:rPr lang="ru"/>
              <a:t>Повторяем данную процедуру рекурсивно для каждого подмножества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ru" sz="2140"/>
              <a:t>Как будем останавливаться и формировать листья?</a:t>
            </a:r>
            <a:endParaRPr/>
          </a:p>
        </p:txBody>
      </p:sp>
      <p:sp>
        <p:nvSpPr>
          <p:cNvPr id="466" name="Google Shape;466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Стрижка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ru" sz="1400"/>
              <a:t>Использование остановок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140"/>
              <a:t>Остановки</a:t>
            </a:r>
            <a:endParaRPr sz="2140"/>
          </a:p>
        </p:txBody>
      </p:sp>
      <p:sp>
        <p:nvSpPr>
          <p:cNvPr id="472" name="Google Shape;472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  Impurity = 0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В лист попадает число объектов меньше заданного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Ограничение на количество листьев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Максимальная глубина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ru" sz="1400"/>
              <a:t>Вероятность классификации объекта больше заданной величины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0" name="Google Shape;220;p41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Что это такое?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850" y="1637775"/>
            <a:ext cx="3431300" cy="26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 txBox="1"/>
          <p:nvPr/>
        </p:nvSpPr>
        <p:spPr>
          <a:xfrm>
            <a:off x="729450" y="1476175"/>
            <a:ext cx="366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x ー баллы за экзамен по английскому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y ー баллы за экзамен по английскому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23" name="Google Shape;223;p41"/>
          <p:cNvGraphicFramePr/>
          <p:nvPr/>
        </p:nvGraphicFramePr>
        <p:xfrm>
          <a:off x="1479250" y="242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{29D00508-6D9B-4D0D-8395-202D92A300F6}</a:tableStyleId>
              </a:tblPr>
              <a:tblGrid>
                <a:gridCol w="909250"/>
                <a:gridCol w="9092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x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y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подготовить данные?</a:t>
            </a:r>
            <a:endParaRPr/>
          </a:p>
        </p:txBody>
      </p:sp>
      <p:sp>
        <p:nvSpPr>
          <p:cNvPr id="478" name="Google Shape;478;p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Imputation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ru" sz="1400"/>
              <a:t>OneHotEncoder, OrdinalEncoder, custom и т.д.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Гиперпараметры</a:t>
            </a:r>
            <a:endParaRPr/>
          </a:p>
        </p:txBody>
      </p:sp>
      <p:sp>
        <p:nvSpPr>
          <p:cNvPr id="484" name="Google Shape;484;p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max_depth = None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min_samples_split = 2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min_samples_leaf  = 1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max_features = None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/>
              <a:t>Также для классификации можно в модель передать </a:t>
            </a:r>
            <a:r>
              <a:rPr b="1" lang="ru" sz="1400"/>
              <a:t>веса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/>
              <a:t>Есть ещё такая штука как </a:t>
            </a:r>
            <a:r>
              <a:rPr b="1" lang="ru" sz="1400"/>
              <a:t>ccp_alpha</a:t>
            </a:r>
            <a:endParaRPr b="1"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Model Validation</a:t>
            </a:r>
            <a:endParaRPr/>
          </a:p>
        </p:txBody>
      </p:sp>
      <p:sp>
        <p:nvSpPr>
          <p:cNvPr id="490" name="Google Shape;490;p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Train - Test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Train - Valid - Test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</a:pPr>
            <a:r>
              <a:rPr lang="ru" sz="1400"/>
              <a:t>Cross Validation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/>
          <p:nvPr>
            <p:ph type="title"/>
          </p:nvPr>
        </p:nvSpPr>
        <p:spPr>
          <a:xfrm>
            <a:off x="727650" y="591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 - Fold</a:t>
            </a:r>
            <a:endParaRPr/>
          </a:p>
        </p:txBody>
      </p:sp>
      <p:pic>
        <p:nvPicPr>
          <p:cNvPr id="496" name="Google Shape;4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25" y="1283425"/>
            <a:ext cx="5300050" cy="36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1"/>
          <p:cNvSpPr txBox="1"/>
          <p:nvPr>
            <p:ph type="title"/>
          </p:nvPr>
        </p:nvSpPr>
        <p:spPr>
          <a:xfrm flipH="1" rot="10800000">
            <a:off x="5860175" y="492325"/>
            <a:ext cx="19941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Отдыхайте</a:t>
            </a:r>
            <a:endParaRPr/>
          </a:p>
        </p:txBody>
      </p:sp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2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Что это такое?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850" y="1637775"/>
            <a:ext cx="3431300" cy="266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 = w_0 + w_1 x + \epsilon" id="231" name="Google Shape;231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750" y="2704575"/>
            <a:ext cx="2614976" cy="3236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42"/>
          <p:cNvSpPr txBox="1"/>
          <p:nvPr/>
        </p:nvSpPr>
        <p:spPr>
          <a:xfrm>
            <a:off x="290938" y="3680825"/>
            <a:ext cx="1668300" cy="5541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целевая переменная (aka target)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3" name="Google Shape;233;p42"/>
          <p:cNvCxnSpPr>
            <a:stCxn id="232" idx="0"/>
            <a:endCxn id="231" idx="1"/>
          </p:cNvCxnSpPr>
          <p:nvPr/>
        </p:nvCxnSpPr>
        <p:spPr>
          <a:xfrm flipH="1" rot="5400000">
            <a:off x="703138" y="3258875"/>
            <a:ext cx="814500" cy="29400"/>
          </a:xfrm>
          <a:prstGeom prst="curvedConnector4">
            <a:avLst>
              <a:gd fmla="val 40064" name="adj1"/>
              <a:gd fmla="val 909736" name="adj2"/>
            </a:avLst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42"/>
          <p:cNvSpPr txBox="1"/>
          <p:nvPr/>
        </p:nvSpPr>
        <p:spPr>
          <a:xfrm>
            <a:off x="857525" y="1674325"/>
            <a:ext cx="1668300" cy="554100"/>
          </a:xfrm>
          <a:prstGeom prst="rect">
            <a:avLst/>
          </a:prstGeom>
          <a:noFill/>
          <a:ln cap="flat" cmpd="sng" w="2857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свободный член (intercept)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2640925" y="3747425"/>
            <a:ext cx="2106300" cy="554100"/>
          </a:xfrm>
          <a:prstGeom prst="rect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независимая переменная (slope, predictor)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42"/>
          <p:cNvSpPr txBox="1"/>
          <p:nvPr/>
        </p:nvSpPr>
        <p:spPr>
          <a:xfrm>
            <a:off x="3108850" y="1583625"/>
            <a:ext cx="1668300" cy="554100"/>
          </a:xfrm>
          <a:prstGeom prst="rect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случайная ошибка (error)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42"/>
          <p:cNvCxnSpPr>
            <a:stCxn id="234" idx="2"/>
          </p:cNvCxnSpPr>
          <p:nvPr/>
        </p:nvCxnSpPr>
        <p:spPr>
          <a:xfrm flipH="1" rot="-5400000">
            <a:off x="1541075" y="2379025"/>
            <a:ext cx="477900" cy="176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42"/>
          <p:cNvCxnSpPr>
            <a:stCxn id="236" idx="2"/>
            <a:endCxn id="231" idx="3"/>
          </p:cNvCxnSpPr>
          <p:nvPr/>
        </p:nvCxnSpPr>
        <p:spPr>
          <a:xfrm rot="5400000">
            <a:off x="3462550" y="2385975"/>
            <a:ext cx="728700" cy="232200"/>
          </a:xfrm>
          <a:prstGeom prst="curvedConnector2">
            <a:avLst/>
          </a:prstGeom>
          <a:noFill/>
          <a:ln cap="flat" cmpd="sng" w="9525">
            <a:solidFill>
              <a:srgbClr val="FFE5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42"/>
          <p:cNvCxnSpPr>
            <a:stCxn id="235" idx="0"/>
          </p:cNvCxnSpPr>
          <p:nvPr/>
        </p:nvCxnSpPr>
        <p:spPr>
          <a:xfrm flipH="1" rot="5400000">
            <a:off x="2867875" y="2921225"/>
            <a:ext cx="726000" cy="926400"/>
          </a:xfrm>
          <a:prstGeom prst="curvedConnector2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5" name="Google Shape;245;p43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А какая модель нам нужна?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975" y="1510275"/>
            <a:ext cx="4039225" cy="31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2" name="Google Shape;252;p44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Интерпретация коэффициентов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8" name="Google Shape;258;p45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Зачем нужны линейные модели?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45"/>
          <p:cNvSpPr txBox="1"/>
          <p:nvPr/>
        </p:nvSpPr>
        <p:spPr>
          <a:xfrm>
            <a:off x="861100" y="1506925"/>
            <a:ext cx="49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45"/>
          <p:cNvSpPr txBox="1"/>
          <p:nvPr/>
        </p:nvSpPr>
        <p:spPr>
          <a:xfrm>
            <a:off x="784200" y="1506925"/>
            <a:ext cx="45360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Предсказание интересующей нас величины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Оценка влияния различных факторов на нашу целевую переменную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Линейные модели очень легко использовать и интерпретировать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Линейные модели могут восстанавливать даже </a:t>
            </a:r>
            <a:r>
              <a:rPr b="1" lang="ru">
                <a:latin typeface="Lato"/>
                <a:ea typeface="Lato"/>
                <a:cs typeface="Lato"/>
                <a:sym typeface="Lato"/>
              </a:rPr>
              <a:t>нелинейные зависимости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 rotWithShape="1">
          <a:blip r:embed="rId3">
            <a:alphaModFix/>
          </a:blip>
          <a:srcRect b="0" l="0" r="0" t="28361"/>
          <a:stretch/>
        </p:blipFill>
        <p:spPr>
          <a:xfrm>
            <a:off x="5773900" y="2990775"/>
            <a:ext cx="1044575" cy="112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7" name="Google Shape;267;p46"/>
          <p:cNvSpPr txBox="1"/>
          <p:nvPr/>
        </p:nvSpPr>
        <p:spPr>
          <a:xfrm>
            <a:off x="729450" y="5273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А если у нас много независимых переменных?</a:t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68" name="Google Shape;268;p46"/>
          <p:cNvGraphicFramePr/>
          <p:nvPr/>
        </p:nvGraphicFramePr>
        <p:xfrm>
          <a:off x="2666963" y="229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{29D00508-6D9B-4D0D-8395-202D92A300F6}</a:tableStyleId>
              </a:tblPr>
              <a:tblGrid>
                <a:gridCol w="901525"/>
                <a:gridCol w="901525"/>
                <a:gridCol w="732375"/>
                <a:gridCol w="12782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площадь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число комнат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школа близко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цена квартиры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нет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A1A1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да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11000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нет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3500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нет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33333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y = w_0 + w_1 x + w_2z + ... + w_nt + \epsilon" id="269" name="Google Shape;269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0" y="1479675"/>
            <a:ext cx="594099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